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3" r:id="rId2"/>
    <p:sldId id="272" r:id="rId3"/>
    <p:sldId id="271" r:id="rId4"/>
    <p:sldId id="257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6" autoAdjust="0"/>
  </p:normalViewPr>
  <p:slideViewPr>
    <p:cSldViewPr>
      <p:cViewPr>
        <p:scale>
          <a:sx n="60" d="100"/>
          <a:sy n="60" d="100"/>
        </p:scale>
        <p:origin x="-1620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47769-7A2D-496B-81AB-31C5692C7980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5D032-DC6B-407D-A2DB-03E1DCF5B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2881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smtClean="0">
                <a:cs typeface="ＭＳ Ｐゴシック"/>
              </a:rPr>
              <a:t>(LOGO SLIDE – DISPLAY ON SCREEN AS STUDENTS ARE GATHERING FOR PRESENTATION)</a:t>
            </a:r>
            <a:endParaRPr lang="en-US" altLang="en-US" smtClean="0">
              <a:cs typeface="ＭＳ Ｐゴシック"/>
            </a:endParaRPr>
          </a:p>
          <a:p>
            <a:endParaRPr lang="en-US" altLang="en-US" smtClean="0"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EB9B9C-1D6E-4983-B679-D3B8988025E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en-US" altLang="en-US" smtClean="0">
                <a:cs typeface="ＭＳ Ｐゴシック"/>
              </a:rPr>
              <a:t>Alright everyone — thank you so much for having me here today and for being a great audience! I hope you are excited about helping JDRF and people with T1D! We’ll see you soon, and thank you all so much for being Kids Helping Kids!</a:t>
            </a:r>
          </a:p>
          <a:p>
            <a:pPr defTabSz="914400"/>
            <a:endParaRPr lang="en-US" altLang="en-US" smtClean="0">
              <a:cs typeface="ＭＳ Ｐゴシック"/>
            </a:endParaRPr>
          </a:p>
          <a:p>
            <a:pPr defTabSz="914400"/>
            <a:endParaRPr lang="en-US" altLang="en-US" smtClean="0">
              <a:cs typeface="ＭＳ Ｐゴシック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9pPr>
          </a:lstStyle>
          <a:p>
            <a:pPr eaLnBrk="1" hangingPunct="1">
              <a:spcBef>
                <a:spcPct val="0"/>
              </a:spcBef>
            </a:pPr>
            <a:fld id="{F50EC23C-C0C8-44CB-A88F-F0B680276450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5836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7963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179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756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025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1829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057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859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5209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0298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7028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29436-4281-419C-BE37-CD26C4FE2194}" type="datetimeFigureOut">
              <a:rPr lang="en-US" smtClean="0"/>
              <a:pPr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89498-CA88-4783-B2FB-D070164BA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105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kidswalk.jdrf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jdrf.org/site/DocServer/Send_Kids_Walk_Fundraising_Emails_in_Five_Easy_Steps_Fin.pdf?docID=2806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2.jdrf.org/site/PageServer?pagename=onlinefundraisingincentive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8" descr="(2) Florida Suncoast Chapt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1892300" cy="598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1892300" cy="6230938"/>
          </a:xfrm>
          <a:prstGeom prst="rect">
            <a:avLst/>
          </a:prstGeom>
          <a:gradFill rotWithShape="1">
            <a:gsLst>
              <a:gs pos="0">
                <a:srgbClr val="05265C">
                  <a:alpha val="95000"/>
                </a:srgbClr>
              </a:gs>
              <a:gs pos="41000">
                <a:srgbClr val="2E5BBF">
                  <a:alpha val="97050"/>
                </a:srgbClr>
              </a:gs>
              <a:gs pos="100000">
                <a:srgbClr val="FFFFFF"/>
              </a:gs>
            </a:gsLst>
            <a:lin ang="5400000"/>
          </a:gradFill>
          <a:ln w="3175">
            <a:noFill/>
            <a:miter lim="800000"/>
            <a:headEnd/>
            <a:tailEnd/>
          </a:ln>
          <a:effectLst>
            <a:outerShdw dist="38100" dir="14699968" algn="t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78" name="TextBox 9"/>
          <p:cNvSpPr txBox="1">
            <a:spLocks noChangeArrowheads="1"/>
          </p:cNvSpPr>
          <p:nvPr/>
        </p:nvSpPr>
        <p:spPr bwMode="auto">
          <a:xfrm>
            <a:off x="4333875" y="3868738"/>
            <a:ext cx="1373188" cy="3698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5265C"/>
              </a:buClr>
              <a:buSzPct val="80000"/>
              <a:buFont typeface="Arial" pitchFamily="34" charset="0"/>
              <a:buChar char="•"/>
              <a:defRPr sz="2800">
                <a:solidFill>
                  <a:schemeClr val="bg1"/>
                </a:solidFill>
                <a:latin typeface="Gotham Medium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5265C"/>
              </a:buClr>
              <a:buSzPct val="95000"/>
              <a:buFont typeface="Arial" pitchFamily="34" charset="0"/>
              <a:buChar char="•"/>
              <a:defRPr sz="2600">
                <a:solidFill>
                  <a:schemeClr val="bg1"/>
                </a:solidFill>
                <a:latin typeface="Gotham Medium" pitchFamily="50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5265C"/>
              </a:buClr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Gotham Medium" pitchFamily="50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5265C"/>
              </a:buClr>
              <a:buFont typeface="Arial" pitchFamily="34" charset="0"/>
              <a:buChar char="•"/>
              <a:defRPr sz="2000">
                <a:solidFill>
                  <a:schemeClr val="bg1"/>
                </a:solidFill>
                <a:latin typeface="Gotham Medium" pitchFamily="50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5265C"/>
              </a:buClr>
              <a:buFont typeface="Arial" pitchFamily="34" charset="0"/>
              <a:buChar char="•"/>
              <a:defRPr sz="1900">
                <a:solidFill>
                  <a:schemeClr val="bg1"/>
                </a:solidFill>
                <a:latin typeface="Gotham Medium" pitchFamily="50" charset="0"/>
                <a:ea typeface="ＭＳ Ｐゴシック"/>
                <a:cs typeface="ＭＳ Ｐゴシック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5265C"/>
              </a:buClr>
              <a:buFont typeface="Arial" pitchFamily="34" charset="0"/>
              <a:buChar char="•"/>
              <a:defRPr sz="1900">
                <a:solidFill>
                  <a:schemeClr val="bg1"/>
                </a:solidFill>
                <a:latin typeface="Gotham Medium" pitchFamily="50" charset="0"/>
                <a:ea typeface="ＭＳ Ｐゴシック"/>
                <a:cs typeface="ＭＳ Ｐゴシック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5265C"/>
              </a:buClr>
              <a:buFont typeface="Arial" pitchFamily="34" charset="0"/>
              <a:buChar char="•"/>
              <a:defRPr sz="1900">
                <a:solidFill>
                  <a:schemeClr val="bg1"/>
                </a:solidFill>
                <a:latin typeface="Gotham Medium" pitchFamily="50" charset="0"/>
                <a:ea typeface="ＭＳ Ｐゴシック"/>
                <a:cs typeface="ＭＳ Ｐゴシック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5265C"/>
              </a:buClr>
              <a:buFont typeface="Arial" pitchFamily="34" charset="0"/>
              <a:buChar char="•"/>
              <a:defRPr sz="1900">
                <a:solidFill>
                  <a:schemeClr val="bg1"/>
                </a:solidFill>
                <a:latin typeface="Gotham Medium" pitchFamily="50" charset="0"/>
                <a:ea typeface="ＭＳ Ｐゴシック"/>
                <a:cs typeface="ＭＳ Ｐゴシック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5265C"/>
              </a:buClr>
              <a:buFont typeface="Arial" pitchFamily="34" charset="0"/>
              <a:buChar char="•"/>
              <a:defRPr sz="1900">
                <a:solidFill>
                  <a:schemeClr val="bg1"/>
                </a:solidFill>
                <a:latin typeface="Gotham Medium" pitchFamily="50" charset="0"/>
                <a:ea typeface="ＭＳ Ｐゴシック"/>
                <a:cs typeface="ＭＳ Ｐゴシック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 Rounded MT Bold" pitchFamily="34" charset="0"/>
              </a:rPr>
              <a:t>NOT HERE</a:t>
            </a:r>
          </a:p>
        </p:txBody>
      </p:sp>
      <p:pic>
        <p:nvPicPr>
          <p:cNvPr id="28679" name="Picture 5" descr="G:\NEW BUSINESS\JDRF\Creative Assets\PPT for Bill 09_06_13\Support Docs\JDRF New Coverver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2513" y="1520825"/>
            <a:ext cx="5888037" cy="308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4100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Thank you for supporting the JDRF Kids Walk Program!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Before you get started, here are a few important things to remember:</a:t>
            </a:r>
          </a:p>
          <a:p>
            <a:r>
              <a:rPr lang="en-US" sz="2400" dirty="0" smtClean="0"/>
              <a:t>Teachers are encouraged to use this presentation to demonstrate how students can use our online fundraising tools.</a:t>
            </a:r>
            <a:endParaRPr lang="en-US" sz="2000" dirty="0" smtClean="0"/>
          </a:p>
          <a:p>
            <a:r>
              <a:rPr lang="en-US" sz="2400" u="sng" dirty="0" smtClean="0"/>
              <a:t>Students should register and use the site at home with the help of a parent or guardian.</a:t>
            </a:r>
          </a:p>
          <a:p>
            <a:r>
              <a:rPr lang="en-US" sz="2400" dirty="0" smtClean="0"/>
              <a:t>Suggested homework assignments include:</a:t>
            </a:r>
          </a:p>
          <a:p>
            <a:pPr lvl="1"/>
            <a:r>
              <a:rPr lang="en-US" sz="2000" dirty="0" smtClean="0"/>
              <a:t>Registering to receive online donations</a:t>
            </a:r>
          </a:p>
          <a:p>
            <a:pPr lvl="1"/>
            <a:r>
              <a:rPr lang="en-US" sz="2000" dirty="0" smtClean="0"/>
              <a:t>Updating personal page</a:t>
            </a:r>
          </a:p>
          <a:p>
            <a:pPr lvl="1"/>
            <a:r>
              <a:rPr lang="en-US" sz="2000" dirty="0" smtClean="0"/>
              <a:t>Sending fundraising emails through the Participant Center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859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6141" y="452230"/>
            <a:ext cx="792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How to Register online for</a:t>
            </a:r>
          </a:p>
          <a:p>
            <a:pPr algn="ctr"/>
            <a:r>
              <a:rPr lang="en-US" sz="4000" dirty="0" smtClean="0"/>
              <a:t> the upcoming Kids Walk!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1827283"/>
            <a:ext cx="709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Step 1:  </a:t>
            </a:r>
            <a:r>
              <a:rPr lang="en-US" dirty="0" smtClean="0"/>
              <a:t>Go to </a:t>
            </a:r>
            <a:r>
              <a:rPr lang="en-US" dirty="0" smtClean="0">
                <a:hlinkClick r:id="rId2"/>
              </a:rPr>
              <a:t>http://kidswalk.jdrf.org</a:t>
            </a:r>
            <a:r>
              <a:rPr lang="en-US" dirty="0" smtClean="0"/>
              <a:t> and click </a:t>
            </a:r>
            <a:r>
              <a:rPr lang="en-US" b="1" dirty="0" smtClean="0"/>
              <a:t>“Select Your State”	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96" b="6877"/>
          <a:stretch/>
        </p:blipFill>
        <p:spPr bwMode="auto">
          <a:xfrm>
            <a:off x="1676400" y="2438400"/>
            <a:ext cx="5878307" cy="3594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7515" y="3962400"/>
            <a:ext cx="1052283" cy="105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447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2051" y="1600200"/>
            <a:ext cx="5810250" cy="3857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3000" y="286407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Step 2:  Select your school from the list of registered schools. </a:t>
            </a:r>
          </a:p>
        </p:txBody>
      </p:sp>
      <p:pic>
        <p:nvPicPr>
          <p:cNvPr id="5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47259"/>
            <a:ext cx="1052283" cy="105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297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267" y="194101"/>
            <a:ext cx="5020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Step 3: Click “Join the Kids Walk”</a:t>
            </a:r>
            <a:endParaRPr lang="en-US" sz="2800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3512" y="833437"/>
            <a:ext cx="6276975" cy="5191125"/>
          </a:xfrm>
          <a:prstGeom prst="rect">
            <a:avLst/>
          </a:prstGeom>
        </p:spPr>
      </p:pic>
      <p:pic>
        <p:nvPicPr>
          <p:cNvPr id="9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843301" flipH="1" flipV="1">
            <a:off x="3656304" y="2138248"/>
            <a:ext cx="758647" cy="75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408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Step 4:  Select “Join as a New Participant” and complete registration info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186" b="6426"/>
          <a:stretch/>
        </p:blipFill>
        <p:spPr bwMode="auto">
          <a:xfrm>
            <a:off x="342900" y="1447800"/>
            <a:ext cx="3619500" cy="259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1800" y="2771403"/>
            <a:ext cx="5762625" cy="3639977"/>
          </a:xfrm>
          <a:prstGeom prst="rect">
            <a:avLst/>
          </a:prstGeom>
        </p:spPr>
      </p:pic>
      <p:pic>
        <p:nvPicPr>
          <p:cNvPr id="7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5967660" y="4042454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3632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6856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This is your confirmation screen.  </a:t>
            </a:r>
            <a:r>
              <a:rPr lang="en-US" sz="2800" dirty="0" smtClean="0"/>
              <a:t>From here you can personalize your fundraising page, share the campaign on Facebook and much more!</a:t>
            </a:r>
            <a:endParaRPr lang="en-US" sz="2800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200" y="2322786"/>
            <a:ext cx="5866712" cy="4210050"/>
          </a:xfrm>
          <a:prstGeom prst="rect">
            <a:avLst/>
          </a:prstGeom>
        </p:spPr>
      </p:pic>
      <p:pic>
        <p:nvPicPr>
          <p:cNvPr id="6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7239000" y="2406869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5486400" y="4427811"/>
            <a:ext cx="1450622" cy="145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580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3078162"/>
          </a:xfrm>
        </p:spPr>
        <p:txBody>
          <a:bodyPr>
            <a:normAutofit/>
          </a:bodyPr>
          <a:lstStyle/>
          <a:p>
            <a:r>
              <a:rPr lang="en-US" sz="6000" dirty="0" smtClean="0"/>
              <a:t>How to share your personal fundraising page with others!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7000" y="4419600"/>
            <a:ext cx="3334512" cy="121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282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After you register you can login anytime to your account at http://kidswalk.jdrf.org.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219200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Click “Go to My Events” button to give you access to: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Find your registered event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Send email to donors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View who has donated</a:t>
            </a:r>
            <a:endParaRPr lang="en-US" dirty="0"/>
          </a:p>
        </p:txBody>
      </p:sp>
      <p:pic>
        <p:nvPicPr>
          <p:cNvPr id="8" name="Picture 7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 flipH="1" flipV="1">
            <a:off x="5715000" y="1600200"/>
            <a:ext cx="914400" cy="9144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200" y="2514600"/>
            <a:ext cx="5599419" cy="4018236"/>
          </a:xfrm>
          <a:prstGeom prst="rect">
            <a:avLst/>
          </a:prstGeom>
        </p:spPr>
      </p:pic>
      <p:pic>
        <p:nvPicPr>
          <p:cNvPr id="7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7010400" y="2623147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7018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7543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the  “Edit Personal Page” tab to:</a:t>
            </a:r>
          </a:p>
          <a:p>
            <a:r>
              <a:rPr lang="en-US" dirty="0" smtClean="0"/>
              <a:t>1.   Create your own unique URL (website address) </a:t>
            </a:r>
          </a:p>
          <a:p>
            <a:pPr marL="342900" indent="-342900">
              <a:buAutoNum type="arabicPeriod" startAt="2"/>
            </a:pPr>
            <a:r>
              <a:rPr lang="en-US" dirty="0" smtClean="0"/>
              <a:t>Type a personal message</a:t>
            </a:r>
          </a:p>
          <a:p>
            <a:pPr marL="342900" indent="-342900">
              <a:buAutoNum type="arabicPeriod" startAt="2"/>
            </a:pPr>
            <a:r>
              <a:rPr lang="en-US" dirty="0" smtClean="0"/>
              <a:t>Upload a photo or video</a:t>
            </a:r>
          </a:p>
          <a:p>
            <a:pPr marL="342900" indent="-342900">
              <a:buAutoNum type="arabicPeriod" startAt="2"/>
            </a:pPr>
            <a:r>
              <a:rPr lang="en-US" dirty="0" smtClean="0"/>
              <a:t>Spread the word through social media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907" b="7061"/>
          <a:stretch/>
        </p:blipFill>
        <p:spPr bwMode="auto">
          <a:xfrm>
            <a:off x="1193800" y="2286000"/>
            <a:ext cx="5791200" cy="3568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879697" y="3810000"/>
            <a:ext cx="725311" cy="72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91461" y="3968234"/>
            <a:ext cx="24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4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975751" y="5125373"/>
            <a:ext cx="725311" cy="72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81600" y="5313911"/>
            <a:ext cx="38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	</a:t>
            </a:r>
            <a:endParaRPr lang="en-US" dirty="0"/>
          </a:p>
        </p:txBody>
      </p:sp>
      <p:pic>
        <p:nvPicPr>
          <p:cNvPr id="7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99200" y="35814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51600" y="3733800"/>
            <a:ext cx="38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	</a:t>
            </a:r>
            <a:endParaRPr lang="en-US" dirty="0"/>
          </a:p>
        </p:txBody>
      </p:sp>
      <p:pic>
        <p:nvPicPr>
          <p:cNvPr id="6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417552" y="4525880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89700" y="460791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167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1" y="525058"/>
            <a:ext cx="746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Select the “Send Emails” tab to: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Upload email addresses of family and friends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Send your email with a personal message or use one of our templates.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07283" y="4329082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934" b="6838"/>
          <a:stretch/>
        </p:blipFill>
        <p:spPr bwMode="auto">
          <a:xfrm>
            <a:off x="1524000" y="2445961"/>
            <a:ext cx="6096000" cy="3766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607283" y="4191000"/>
            <a:ext cx="725311" cy="72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1085143" y="4458478"/>
            <a:ext cx="725311" cy="72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57298" y="4648200"/>
            <a:ext cx="38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	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59942" y="4368989"/>
            <a:ext cx="24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158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5240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Special Opportunity!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Send 10 or more emails to family and friends through your JDRF Kids Walk Participant Center and you’ll be entered for a chance to win an Xbox One!  Remember, the emails must be sent through your Participant Center in order to qualify.  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8652" y="1828800"/>
            <a:ext cx="6074295" cy="39150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743873"/>
            <a:ext cx="861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To learn more about sending emails through your Participant Center, click </a:t>
            </a:r>
            <a:r>
              <a:rPr lang="en-US" dirty="0" smtClean="0">
                <a:hlinkClick r:id="rId3"/>
              </a:rPr>
              <a:t>here</a:t>
            </a:r>
            <a:r>
              <a:rPr lang="en-US" dirty="0" smtClean="0"/>
              <a:t>.</a:t>
            </a:r>
          </a:p>
          <a:p>
            <a:pPr algn="ctr"/>
            <a:r>
              <a:rPr lang="en-US" dirty="0" smtClean="0"/>
              <a:t>For full contest details, click </a:t>
            </a:r>
            <a:r>
              <a:rPr lang="en-US" dirty="0" smtClean="0">
                <a:hlinkClick r:id="rId4"/>
              </a:rPr>
              <a:t>here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062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572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Select the  “View Progress” tab to see who is supporting you.  Remember to send thank you emails to all your donors!</a:t>
            </a: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711" b="6781"/>
          <a:stretch/>
        </p:blipFill>
        <p:spPr bwMode="auto">
          <a:xfrm>
            <a:off x="1394691" y="2000438"/>
            <a:ext cx="6286500" cy="3847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6" descr="C:\Documents and Settings\claing\Local Settings\Temporary Internet Files\Content.IE5\NM5Y9QGE\MC9004326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29200" y="2362200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218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 descr="11923-D3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92300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1892300" cy="6230938"/>
          </a:xfrm>
          <a:prstGeom prst="rect">
            <a:avLst/>
          </a:prstGeom>
          <a:gradFill rotWithShape="1">
            <a:gsLst>
              <a:gs pos="0">
                <a:srgbClr val="05265C"/>
              </a:gs>
              <a:gs pos="41000">
                <a:srgbClr val="2E5BBF"/>
              </a:gs>
              <a:gs pos="100000">
                <a:srgbClr val="FFFFFF"/>
              </a:gs>
            </a:gsLst>
            <a:lin ang="5400000"/>
          </a:gradFill>
          <a:ln w="3175">
            <a:noFill/>
            <a:miter lim="800000"/>
            <a:headEnd/>
            <a:tailEnd/>
          </a:ln>
          <a:effectLst>
            <a:outerShdw dist="38100" dir="14699968" algn="t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4036" name="Picture 5" descr="G:\NEW BUSINESS\JDRF\Creative Assets\PPT for Bill 09_06_13\Support Docs\Masthead FY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1038" y="233363"/>
            <a:ext cx="7192962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Content Placeholder 4"/>
          <p:cNvSpPr>
            <a:spLocks noGrp="1"/>
          </p:cNvSpPr>
          <p:nvPr>
            <p:ph idx="1"/>
          </p:nvPr>
        </p:nvSpPr>
        <p:spPr>
          <a:xfrm>
            <a:off x="1892300" y="1169988"/>
            <a:ext cx="7015163" cy="514350"/>
          </a:xfrm>
        </p:spPr>
        <p:txBody>
          <a:bodyPr/>
          <a:lstStyle/>
          <a:p>
            <a:pPr marL="63500" indent="0"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altLang="en-US" sz="3200" b="1" smtClean="0">
                <a:latin typeface="Calibri" pitchFamily="34" charset="0"/>
                <a:cs typeface="Calibri" pitchFamily="34" charset="0"/>
              </a:rPr>
              <a:t>Thanks for being a Kid Helping Kids!</a:t>
            </a:r>
          </a:p>
        </p:txBody>
      </p:sp>
      <p:pic>
        <p:nvPicPr>
          <p:cNvPr id="44038" name="Picture 10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0" y="1992313"/>
            <a:ext cx="5562600" cy="36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253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12734</TotalTime>
  <Words>461</Words>
  <Application>Microsoft Office PowerPoint</Application>
  <PresentationFormat>On-screen Show (4:3)</PresentationFormat>
  <Paragraphs>49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Thank you for supporting the JDRF Kids Walk Program!</vt:lpstr>
      <vt:lpstr>Slide 3</vt:lpstr>
      <vt:lpstr>Slide 4</vt:lpstr>
      <vt:lpstr>Slide 5</vt:lpstr>
      <vt:lpstr>Step 4:  Select “Join as a New Participant” and complete registration info</vt:lpstr>
      <vt:lpstr>This is your confirmation screen.  From here you can personalize your fundraising page, share the campaign on Facebook and much more!</vt:lpstr>
      <vt:lpstr>How to share your personal fundraising page with others!</vt:lpstr>
      <vt:lpstr>Slide 9</vt:lpstr>
      <vt:lpstr>Slide 10</vt:lpstr>
      <vt:lpstr>Slide 11</vt:lpstr>
      <vt:lpstr>Slide 12</vt:lpstr>
      <vt:lpstr>Slide 13</vt:lpstr>
      <vt:lpstr>Slide 14</vt:lpstr>
    </vt:vector>
  </TitlesOfParts>
  <Company>JDRF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clientservices</dc:creator>
  <cp:lastModifiedBy>amycarriero</cp:lastModifiedBy>
  <cp:revision>35</cp:revision>
  <dcterms:created xsi:type="dcterms:W3CDTF">2012-04-09T18:25:59Z</dcterms:created>
  <dcterms:modified xsi:type="dcterms:W3CDTF">2015-02-18T18:47:05Z</dcterms:modified>
</cp:coreProperties>
</file>